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53"/>
  </p:notesMasterIdLst>
  <p:sldIdLst>
    <p:sldId id="256" r:id="rId4"/>
    <p:sldId id="944" r:id="rId5"/>
    <p:sldId id="946" r:id="rId6"/>
    <p:sldId id="947" r:id="rId7"/>
    <p:sldId id="948" r:id="rId8"/>
    <p:sldId id="325" r:id="rId9"/>
    <p:sldId id="953" r:id="rId10"/>
    <p:sldId id="952" r:id="rId11"/>
    <p:sldId id="954" r:id="rId12"/>
    <p:sldId id="327" r:id="rId13"/>
    <p:sldId id="365" r:id="rId14"/>
    <p:sldId id="330" r:id="rId15"/>
    <p:sldId id="332" r:id="rId16"/>
    <p:sldId id="334" r:id="rId17"/>
    <p:sldId id="950" r:id="rId18"/>
    <p:sldId id="335" r:id="rId19"/>
    <p:sldId id="924" r:id="rId20"/>
    <p:sldId id="925" r:id="rId21"/>
    <p:sldId id="927" r:id="rId22"/>
    <p:sldId id="926" r:id="rId23"/>
    <p:sldId id="928" r:id="rId24"/>
    <p:sldId id="929" r:id="rId25"/>
    <p:sldId id="930" r:id="rId26"/>
    <p:sldId id="932" r:id="rId27"/>
    <p:sldId id="933" r:id="rId28"/>
    <p:sldId id="339" r:id="rId29"/>
    <p:sldId id="936" r:id="rId30"/>
    <p:sldId id="277" r:id="rId31"/>
    <p:sldId id="278" r:id="rId32"/>
    <p:sldId id="317" r:id="rId33"/>
    <p:sldId id="328" r:id="rId34"/>
    <p:sldId id="298" r:id="rId35"/>
    <p:sldId id="337" r:id="rId36"/>
    <p:sldId id="937" r:id="rId37"/>
    <p:sldId id="353" r:id="rId38"/>
    <p:sldId id="354" r:id="rId39"/>
    <p:sldId id="290" r:id="rId40"/>
    <p:sldId id="942" r:id="rId41"/>
    <p:sldId id="355" r:id="rId42"/>
    <p:sldId id="364" r:id="rId43"/>
    <p:sldId id="357" r:id="rId44"/>
    <p:sldId id="358" r:id="rId45"/>
    <p:sldId id="943" r:id="rId46"/>
    <p:sldId id="955" r:id="rId47"/>
    <p:sldId id="941" r:id="rId48"/>
    <p:sldId id="939" r:id="rId49"/>
    <p:sldId id="951" r:id="rId50"/>
    <p:sldId id="940" r:id="rId51"/>
    <p:sldId id="94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76"/>
    <p:restoredTop sz="91421"/>
  </p:normalViewPr>
  <p:slideViewPr>
    <p:cSldViewPr snapToGrid="0" snapToObjects="1">
      <p:cViewPr varScale="1">
        <p:scale>
          <a:sx n="187" d="100"/>
          <a:sy n="187" d="100"/>
        </p:scale>
        <p:origin x="14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71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718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86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LOyDuXp-rCeXFaFCZXLMwp28Xx6Mf5rY4I7UiZ6XC-Y/edit?usp=sharin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006122"/>
            <a:ext cx="1188085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Lecture 6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Label Aggregation Wrap-Up &amp;</a:t>
            </a:r>
            <a:br>
              <a:rPr lang="en-US" dirty="0"/>
            </a:br>
            <a:r>
              <a:rPr lang="en-US" dirty="0"/>
              <a:t>Biases in Human-Generated Data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8B0E93-67A6-844F-8EFE-1E0386884E4C}"/>
              </a:ext>
            </a:extLst>
          </p:cNvPr>
          <p:cNvSpPr/>
          <p:nvPr/>
        </p:nvSpPr>
        <p:spPr>
          <a:xfrm>
            <a:off x="406400" y="497575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20001-BD06-394B-8F26-238D9F520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F8E6E-8A1E-E24F-B8DC-BBD1B6D89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336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B32A-CAF3-734A-A9EF-E0512D572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 So Far in Label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FE896-422E-E244-A82D-07036A15F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1614"/>
          </a:xfrm>
        </p:spPr>
        <p:txBody>
          <a:bodyPr>
            <a:normAutofit/>
          </a:bodyPr>
          <a:lstStyle/>
          <a:p>
            <a:r>
              <a:rPr lang="en-US" dirty="0"/>
              <a:t>EM-based methods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(Mainstream methods)</a:t>
            </a:r>
          </a:p>
          <a:p>
            <a:pPr lvl="1"/>
            <a:r>
              <a:rPr lang="en-US" dirty="0"/>
              <a:t>Empirically performs well</a:t>
            </a:r>
          </a:p>
          <a:p>
            <a:pPr lvl="1"/>
            <a:r>
              <a:rPr lang="en-US" dirty="0"/>
              <a:t>Relatively computationally efficient</a:t>
            </a:r>
          </a:p>
          <a:p>
            <a:pPr lvl="1"/>
            <a:r>
              <a:rPr lang="en-US" dirty="0"/>
              <a:t>No theoretical guarantee</a:t>
            </a:r>
          </a:p>
          <a:p>
            <a:pPr lvl="1"/>
            <a:endParaRPr lang="en-US" dirty="0"/>
          </a:p>
          <a:p>
            <a:r>
              <a:rPr lang="en-US" dirty="0"/>
              <a:t>Matrix-based methods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 taste on theory-grounded work)</a:t>
            </a:r>
          </a:p>
          <a:p>
            <a:pPr lvl="1"/>
            <a:r>
              <a:rPr lang="en-US" dirty="0"/>
              <a:t>Computationally more expensive</a:t>
            </a:r>
          </a:p>
          <a:p>
            <a:pPr lvl="1"/>
            <a:r>
              <a:rPr lang="en-US" dirty="0"/>
              <a:t>Comes with theoretical guarantee</a:t>
            </a:r>
          </a:p>
          <a:p>
            <a:pPr lvl="1"/>
            <a:r>
              <a:rPr lang="en-US" dirty="0"/>
              <a:t>Require some “potentially unreasonable” assumptions for the analysis</a:t>
            </a:r>
          </a:p>
          <a:p>
            <a:pPr lvl="1"/>
            <a:endParaRPr lang="en-US" dirty="0"/>
          </a:p>
          <a:p>
            <a:r>
              <a:rPr lang="en-US" dirty="0"/>
              <a:t>There are some other approaches</a:t>
            </a:r>
          </a:p>
        </p:txBody>
      </p:sp>
    </p:spTree>
    <p:extLst>
      <p:ext uri="{BB962C8B-B14F-4D97-AF65-F5344CB8AC3E}">
        <p14:creationId xmlns:p14="http://schemas.microsoft.com/office/powerpoint/2010/main" val="2054138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One more example: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from the Wisdom of Crowd by Minimax Entropy. Zhou et al. NIPS 2012.</a:t>
            </a:r>
          </a:p>
        </p:txBody>
      </p:sp>
    </p:spTree>
    <p:extLst>
      <p:ext uri="{BB962C8B-B14F-4D97-AF65-F5344CB8AC3E}">
        <p14:creationId xmlns:p14="http://schemas.microsoft.com/office/powerpoint/2010/main" val="738828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(Information Entropy)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Consider a random varia</a:t>
                </a:r>
                <a:r>
                  <a:rPr lang="en-US" dirty="0"/>
                  <a:t>ble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dirty="0"/>
                  <a:t> possible values</a:t>
                </a:r>
              </a:p>
              <a:p>
                <a:r>
                  <a:rPr lang="en-US" dirty="0"/>
                  <a:t>The probability for each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happening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Information entropy (Shannon entropy)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E2E56B-CC6D-0645-A64E-1EA0A0B13110}"/>
                  </a:ext>
                </a:extLst>
              </p:cNvPr>
              <p:cNvSpPr txBox="1"/>
              <p:nvPr/>
            </p:nvSpPr>
            <p:spPr>
              <a:xfrm>
                <a:off x="980892" y="4001294"/>
                <a:ext cx="6192454" cy="9675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E2E56B-CC6D-0645-A64E-1EA0A0B13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92" y="4001294"/>
                <a:ext cx="6192454" cy="967509"/>
              </a:xfrm>
              <a:prstGeom prst="rect">
                <a:avLst/>
              </a:prstGeom>
              <a:blipFill>
                <a:blip r:embed="rId3"/>
                <a:stretch>
                  <a:fillRect t="-183333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026A478-9664-DC4C-89CA-A67FFBAC70D1}"/>
              </a:ext>
            </a:extLst>
          </p:cNvPr>
          <p:cNvSpPr/>
          <p:nvPr/>
        </p:nvSpPr>
        <p:spPr>
          <a:xfrm>
            <a:off x="1127660" y="5341746"/>
            <a:ext cx="6192454" cy="6348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What are the interpretations of entropy?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243C5E3-060F-8F41-B28E-EA196F18805C}"/>
              </a:ext>
            </a:extLst>
          </p:cNvPr>
          <p:cNvSpPr/>
          <p:nvPr/>
        </p:nvSpPr>
        <p:spPr>
          <a:xfrm>
            <a:off x="1127660" y="6146169"/>
            <a:ext cx="9479380" cy="6348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Higher entropy =&gt; More uncertainty =&gt; Higher unpredictability</a:t>
            </a:r>
          </a:p>
        </p:txBody>
      </p:sp>
    </p:spTree>
    <p:extLst>
      <p:ext uri="{BB962C8B-B14F-4D97-AF65-F5344CB8AC3E}">
        <p14:creationId xmlns:p14="http://schemas.microsoft.com/office/powerpoint/2010/main" val="9612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of Maximum Entropy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3412342"/>
            <a:ext cx="11106873" cy="1998502"/>
          </a:xfrm>
        </p:spPr>
        <p:txBody>
          <a:bodyPr/>
          <a:lstStyle/>
          <a:p>
            <a:r>
              <a:rPr lang="en-US" dirty="0"/>
              <a:t>Consider a dice with 6 faces</a:t>
            </a:r>
          </a:p>
          <a:p>
            <a:pPr lvl="1"/>
            <a:r>
              <a:rPr lang="en-US" dirty="0"/>
              <a:t>Without any knowledge, what’s your best bet on the probability of 1~6 happening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Assume you are told the probability of 3 happening is ½, what’s your best bet on the probability of the rest numbers happening?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BEC30D-2245-EF4A-A322-8BB86490DED4}"/>
              </a:ext>
            </a:extLst>
          </p:cNvPr>
          <p:cNvSpPr/>
          <p:nvPr/>
        </p:nvSpPr>
        <p:spPr>
          <a:xfrm>
            <a:off x="838199" y="1690688"/>
            <a:ext cx="90166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“the probability distribution which best represents the current state of knowledge is the one with largest entropy”</a:t>
            </a:r>
          </a:p>
        </p:txBody>
      </p:sp>
    </p:spTree>
    <p:extLst>
      <p:ext uri="{BB962C8B-B14F-4D97-AF65-F5344CB8AC3E}">
        <p14:creationId xmlns:p14="http://schemas.microsoft.com/office/powerpoint/2010/main" val="170700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6FD9-C88E-8749-B68F-2AB63C150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apply to label aggregation?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15574-E414-7B43-87DF-A0BCDE4F0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are trying to infer </a:t>
            </a:r>
          </a:p>
          <a:p>
            <a:pPr lvl="1"/>
            <a:r>
              <a:rPr lang="en-US" dirty="0"/>
              <a:t>true task labels</a:t>
            </a:r>
          </a:p>
          <a:p>
            <a:pPr lvl="1"/>
            <a:r>
              <a:rPr lang="en-US" dirty="0"/>
              <a:t>worker skills</a:t>
            </a:r>
          </a:p>
          <a:p>
            <a:pPr lvl="1"/>
            <a:r>
              <a:rPr lang="en-US" dirty="0"/>
              <a:t>and maybe other parameters</a:t>
            </a:r>
          </a:p>
          <a:p>
            <a:pPr lvl="1"/>
            <a:endParaRPr lang="en-US" dirty="0"/>
          </a:p>
          <a:p>
            <a:r>
              <a:rPr lang="en-US" dirty="0"/>
              <a:t>Principle of Maximum Entropy</a:t>
            </a:r>
          </a:p>
          <a:p>
            <a:pPr lvl="1"/>
            <a:r>
              <a:rPr lang="en-US" dirty="0"/>
              <a:t>Worker skills are often modeled as “probability distributions”</a:t>
            </a:r>
          </a:p>
          <a:p>
            <a:pPr lvl="1"/>
            <a:r>
              <a:rPr lang="en-US" dirty="0"/>
              <a:t>Given observed labels, we can infer worker skills that “maximize entropy”</a:t>
            </a:r>
          </a:p>
          <a:p>
            <a:pPr lvl="1"/>
            <a:r>
              <a:rPr lang="en-US" dirty="0"/>
              <a:t>We can then infer labels that minimizes uncertainty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5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637"/>
            <a:ext cx="10515600" cy="895019"/>
          </a:xfrm>
        </p:spPr>
        <p:txBody>
          <a:bodyPr/>
          <a:lstStyle/>
          <a:p>
            <a:r>
              <a:rPr lang="en-US" dirty="0"/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785704D-DBB5-8742-B4F9-3F19BBB1D1C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9319" y="1371688"/>
              <a:ext cx="529638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2766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4278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10227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79676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36608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902825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6214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Task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621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785704D-DBB5-8742-B4F9-3F19BBB1D1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690056"/>
                  </p:ext>
                </p:extLst>
              </p:nvPr>
            </p:nvGraphicFramePr>
            <p:xfrm>
              <a:off x="279319" y="1371688"/>
              <a:ext cx="529638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2766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4278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10227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79676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36608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902825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5330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90141" t="-10714" r="-1408" b="-5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6250" t="-106897" r="-400000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6250" t="-106897" r="-300000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30435" t="-106897" r="-178261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90141" t="-106897" r="-1408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6250" t="-206897" r="-400000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6250" t="-206897" r="-300000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30435" t="-206897" r="-178261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90141" t="-206897" r="-1408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6250" t="-317857" r="-400000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6250" t="-317857" r="-300000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30435" t="-317857" r="-178261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90141" t="-317857" r="-1408" b="-2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t="-500000" r="-32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6250" t="-500000" r="-4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6250" t="-500000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30435" t="-500000" r="-17826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90141" t="-500000" r="-1408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1EDFB76-9BA2-0A41-80FB-DBD6F35DF4E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50644" y="1371688"/>
              <a:ext cx="522404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78199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0419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21803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33377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48182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84206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48637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Task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486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1EDFB76-9BA2-0A41-80FB-DBD6F35DF4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6709186"/>
                  </p:ext>
                </p:extLst>
              </p:nvPr>
            </p:nvGraphicFramePr>
            <p:xfrm>
              <a:off x="6350644" y="1371688"/>
              <a:ext cx="522404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78199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0419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21803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33377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48182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84206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5330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5758" t="-10714" r="-1515" b="-5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1905" t="-106897" r="-395238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3846" t="-106897" r="-283077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3846" t="-106897" r="-183077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5758" t="-106897" r="-1515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1905" t="-206897" r="-395238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3846" t="-206897" r="-283077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3846" t="-206897" r="-183077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5758" t="-206897" r="-1515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1905" t="-317857" r="-395238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3846" t="-317857" r="-283077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3846" t="-317857" r="-183077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5758" t="-317857" r="-1515" b="-2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990" t="-500000" r="-30891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1905" t="-500000" r="-395238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3846" t="-500000" r="-28307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3846" t="-500000" r="-18307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5758" t="-500000" r="-1515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92C4B95-0657-1D4A-B1CC-E0D477C8ED20}"/>
              </a:ext>
            </a:extLst>
          </p:cNvPr>
          <p:cNvSpPr txBox="1"/>
          <p:nvPr/>
        </p:nvSpPr>
        <p:spPr>
          <a:xfrm>
            <a:off x="279319" y="941068"/>
            <a:ext cx="1882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Observations</a:t>
            </a:r>
            <a:r>
              <a:rPr lang="en-US" sz="16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980DA3-7BF9-2043-B729-C7B83024EF7D}"/>
              </a:ext>
            </a:extLst>
          </p:cNvPr>
          <p:cNvSpPr txBox="1"/>
          <p:nvPr/>
        </p:nvSpPr>
        <p:spPr>
          <a:xfrm>
            <a:off x="6350644" y="941068"/>
            <a:ext cx="3073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Underlying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684BE61-42AF-A543-A1E4-7DD6D0CA0E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5284" y="3694761"/>
                <a:ext cx="3725523" cy="2037145"/>
              </a:xfrm>
            </p:spPr>
            <p:txBody>
              <a:bodyPr/>
              <a:lstStyle/>
              <a:p>
                <a:r>
                  <a:rPr lang="en-US" dirty="0"/>
                  <a:t>Components</a:t>
                </a:r>
              </a:p>
              <a:p>
                <a:pPr lvl="1"/>
                <a:r>
                  <a:rPr lang="en-US" dirty="0"/>
                  <a:t>Workers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Tasks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Labels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684BE61-42AF-A543-A1E4-7DD6D0CA0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5284" y="3694761"/>
                <a:ext cx="3725523" cy="2037145"/>
              </a:xfrm>
              <a:blipFill>
                <a:blip r:embed="rId5"/>
                <a:stretch>
                  <a:fillRect l="-3061" t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FFFD973-BC34-464E-B5E7-1A73DCA13D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00535" y="3834924"/>
                <a:ext cx="6974149" cy="1325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0" dirty="0"/>
                  <a:t>Worker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if worker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label task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as class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otherwise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FFFD973-BC34-464E-B5E7-1A73DCA13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535" y="3834924"/>
                <a:ext cx="6974149" cy="1325562"/>
              </a:xfrm>
              <a:prstGeom prst="rect">
                <a:avLst/>
              </a:prstGeom>
              <a:blipFill>
                <a:blip r:embed="rId6"/>
                <a:stretch>
                  <a:fillRect l="-1636" t="-11321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785611A-40D2-5E4A-9F96-76D0279F6F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83540" y="5703645"/>
                <a:ext cx="7322760" cy="1325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0" dirty="0"/>
                  <a:t>Worker skills: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: probability for worker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label task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as class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785611A-40D2-5E4A-9F96-76D0279F6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540" y="5703645"/>
                <a:ext cx="7322760" cy="1325562"/>
              </a:xfrm>
              <a:prstGeom prst="rect">
                <a:avLst/>
              </a:prstGeom>
              <a:blipFill>
                <a:blip r:embed="rId7"/>
                <a:stretch>
                  <a:fillRect l="-1384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CA0A47B-A0E8-AF4E-B1A8-3172B3B7B5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5284" y="5563482"/>
                <a:ext cx="6974149" cy="1325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0" dirty="0"/>
                  <a:t>True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if task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’s label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otherwise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CA0A47B-A0E8-AF4E-B1A8-3172B3B7B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84" y="5563482"/>
                <a:ext cx="6974149" cy="1325562"/>
              </a:xfrm>
              <a:prstGeom prst="rect">
                <a:avLst/>
              </a:prstGeom>
              <a:blipFill>
                <a:blip r:embed="rId8"/>
                <a:stretch>
                  <a:fillRect l="-1636" t="-12381" b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DAD9155D-E1A7-AA49-B9A5-1EE348807D22}"/>
                  </a:ext>
                </a:extLst>
              </p:cNvPr>
              <p:cNvSpPr/>
              <p:nvPr/>
            </p:nvSpPr>
            <p:spPr>
              <a:xfrm>
                <a:off x="6104652" y="189252"/>
                <a:ext cx="5325348" cy="63788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Goal: Given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, how to infer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?</a:t>
                </a:r>
              </a:p>
            </p:txBody>
          </p:sp>
        </mc:Choice>
        <mc:Fallback xmlns="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DAD9155D-E1A7-AA49-B9A5-1EE348807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652" y="189252"/>
                <a:ext cx="5325348" cy="637888"/>
              </a:xfrm>
              <a:prstGeom prst="roundRect">
                <a:avLst/>
              </a:prstGeom>
              <a:blipFill>
                <a:blip r:embed="rId9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820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uiExpand="1" build="p"/>
      <p:bldP spid="11" grpId="0"/>
      <p:bldP spid="13" grpId="0"/>
      <p:bldP spid="14" grpId="0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FF0C0-05A0-304A-BC18-7499CEA1F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the Maximum Entropy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1F160-1992-AF44-8C03-E5C44C714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Assume true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given, how to </a:t>
                </a:r>
                <a:r>
                  <a:rPr lang="en-US"/>
                  <a:t>infer worker skills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dirty="0"/>
                  <a:t> that maximizes entropy subject to the observations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1F160-1992-AF44-8C03-E5C44C714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00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EF1C95-970D-0647-AF4F-0C820A95F8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3068"/>
                <a:ext cx="10515600" cy="5933895"/>
              </a:xfrm>
            </p:spPr>
            <p:txBody>
              <a:bodyPr/>
              <a:lstStyle/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dirty="0"/>
                  <a:t> that maximizes entropy subject to the observations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EF1C95-970D-0647-AF4F-0C820A95F8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3068"/>
                <a:ext cx="10515600" cy="5933895"/>
              </a:xfrm>
              <a:blipFill>
                <a:blip r:embed="rId2"/>
                <a:stretch>
                  <a:fillRect l="-1086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1C65A76-5923-9741-992B-7F2E5F148D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4514" y="4446836"/>
              <a:ext cx="529638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2766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4278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10227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79676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36608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902825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6214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Task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621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1C65A76-5923-9741-992B-7F2E5F148D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6161115"/>
                  </p:ext>
                </p:extLst>
              </p:nvPr>
            </p:nvGraphicFramePr>
            <p:xfrm>
              <a:off x="464514" y="4446836"/>
              <a:ext cx="529638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2766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4278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10227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79676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36608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902825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5330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10714" r="-2817" b="-5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106897" r="-407937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106897" r="-301563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106897" r="-175714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106897" r="-2817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206897" r="-407937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206897" r="-301563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206897" r="-175714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206897" r="-2817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317857" r="-407937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317857" r="-301563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317857" r="-175714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317857" r="-2817" b="-2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t="-500000" r="-32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500000" r="-40793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500000" r="-301563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500000" r="-175714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500000" r="-2817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87FA608-AFA6-374F-96CD-C255C55951D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35839" y="4446836"/>
              <a:ext cx="522404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78199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0419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21803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33377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48182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84206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48637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Task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486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87FA608-AFA6-374F-96CD-C255C55951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1400283"/>
                  </p:ext>
                </p:extLst>
              </p:nvPr>
            </p:nvGraphicFramePr>
            <p:xfrm>
              <a:off x="6535839" y="4446836"/>
              <a:ext cx="522404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78199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0419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21803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33377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48182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84206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5330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10714" r="-3030" b="-5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106897" r="-39682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106897" r="-28461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106897" r="-18461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106897" r="-3030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206897" r="-39682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206897" r="-28461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206897" r="-18461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206897" r="-3030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317857" r="-39682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317857" r="-28461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317857" r="-18461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317857" r="-3030" b="-2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t="-500000" r="-30990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500000" r="-39682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500000" r="-28461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500000" r="-18461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500000" r="-3030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310242D-E1FE-3E43-B096-42158D2E3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512" y="817834"/>
            <a:ext cx="8681854" cy="32050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C158B8-36F6-6A40-AF56-6D02D67E90E4}"/>
              </a:ext>
            </a:extLst>
          </p:cNvPr>
          <p:cNvSpPr/>
          <p:nvPr/>
        </p:nvSpPr>
        <p:spPr>
          <a:xfrm>
            <a:off x="2720051" y="1963167"/>
            <a:ext cx="826432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D24F41-4DA4-D741-A488-F405D312B719}"/>
              </a:ext>
            </a:extLst>
          </p:cNvPr>
          <p:cNvSpPr txBox="1"/>
          <p:nvPr/>
        </p:nvSpPr>
        <p:spPr>
          <a:xfrm>
            <a:off x="6398566" y="1128891"/>
            <a:ext cx="135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Entropy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3AB8C6-BF0E-E349-9755-81762E0DF584}"/>
              </a:ext>
            </a:extLst>
          </p:cNvPr>
          <p:cNvSpPr/>
          <p:nvPr/>
        </p:nvSpPr>
        <p:spPr>
          <a:xfrm>
            <a:off x="2720051" y="891241"/>
            <a:ext cx="3304829" cy="1071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5CB51-790E-394A-9279-3C2045415EE5}"/>
              </a:ext>
            </a:extLst>
          </p:cNvPr>
          <p:cNvSpPr txBox="1"/>
          <p:nvPr/>
        </p:nvSpPr>
        <p:spPr>
          <a:xfrm>
            <a:off x="8020806" y="3138981"/>
            <a:ext cx="3536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Probability constraints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75DC2C-E24B-494E-A6DB-A335B4B2EDDA}"/>
              </a:ext>
            </a:extLst>
          </p:cNvPr>
          <p:cNvSpPr/>
          <p:nvPr/>
        </p:nvSpPr>
        <p:spPr>
          <a:xfrm>
            <a:off x="2456065" y="2936941"/>
            <a:ext cx="5317796" cy="1071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2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1" grpId="0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EF1C95-970D-0647-AF4F-0C820A95F8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3068"/>
                <a:ext cx="10515600" cy="5933895"/>
              </a:xfrm>
            </p:spPr>
            <p:txBody>
              <a:bodyPr/>
              <a:lstStyle/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dirty="0"/>
                  <a:t> that maximizes entropy subject to the observations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EF1C95-970D-0647-AF4F-0C820A95F8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3068"/>
                <a:ext cx="10515600" cy="5933895"/>
              </a:xfrm>
              <a:blipFill>
                <a:blip r:embed="rId2"/>
                <a:stretch>
                  <a:fillRect l="-965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1C65A76-5923-9741-992B-7F2E5F148D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4514" y="4446836"/>
              <a:ext cx="529638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2766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4278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10227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79676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36608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902825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6214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Task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621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1C65A76-5923-9741-992B-7F2E5F148DB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64514" y="4446836"/>
              <a:ext cx="529638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2766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4278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10227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79676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36608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902825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5330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10714" r="-2817" b="-5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106897" r="-407937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106897" r="-301563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106897" r="-175714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106897" r="-2817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206897" r="-407937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206897" r="-301563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206897" r="-175714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206897" r="-2817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317857" r="-407937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317857" r="-301563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317857" r="-175714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317857" r="-2817" b="-2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t="-500000" r="-32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500000" r="-40793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500000" r="-301563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500000" r="-175714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500000" r="-2817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87FA608-AFA6-374F-96CD-C255C55951D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35839" y="4446836"/>
              <a:ext cx="522404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78199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0419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21803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33377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48182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84206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48637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Task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486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87FA608-AFA6-374F-96CD-C255C55951D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535839" y="4446836"/>
              <a:ext cx="522404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78199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0419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21803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33377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48182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84206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5330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10714" r="-3030" b="-5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106897" r="-39682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106897" r="-28461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106897" r="-18461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106897" r="-3030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206897" r="-39682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206897" r="-28461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206897" r="-18461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206897" r="-3030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317857" r="-39682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317857" r="-28461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317857" r="-18461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317857" r="-3030" b="-2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t="-500000" r="-30990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500000" r="-39682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500000" r="-28461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500000" r="-18461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500000" r="-3030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310242D-E1FE-3E43-B096-42158D2E3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512" y="817834"/>
            <a:ext cx="8681854" cy="32050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CAA3B9-785B-4E49-91B8-04EC9AD10D68}"/>
              </a:ext>
            </a:extLst>
          </p:cNvPr>
          <p:cNvSpPr/>
          <p:nvPr/>
        </p:nvSpPr>
        <p:spPr>
          <a:xfrm>
            <a:off x="6096000" y="1963167"/>
            <a:ext cx="4888374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452D04-5BB1-9842-BA41-5D0535541DEE}"/>
              </a:ext>
            </a:extLst>
          </p:cNvPr>
          <p:cNvSpPr/>
          <p:nvPr/>
        </p:nvSpPr>
        <p:spPr>
          <a:xfrm>
            <a:off x="2567825" y="1884404"/>
            <a:ext cx="3528175" cy="1071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E3DB1-E5AF-6B4E-AFAC-28DE70C0E540}"/>
              </a:ext>
            </a:extLst>
          </p:cNvPr>
          <p:cNvSpPr txBox="1"/>
          <p:nvPr/>
        </p:nvSpPr>
        <p:spPr>
          <a:xfrm>
            <a:off x="6096000" y="1991009"/>
            <a:ext cx="5499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“expected # labels in each class = empirical # labels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(We can relax them to “approximately equal”)</a:t>
            </a:r>
          </a:p>
        </p:txBody>
      </p:sp>
    </p:spTree>
    <p:extLst>
      <p:ext uri="{BB962C8B-B14F-4D97-AF65-F5344CB8AC3E}">
        <p14:creationId xmlns:p14="http://schemas.microsoft.com/office/powerpoint/2010/main" val="186085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93AE4-9967-7D45-985D-909DE55E5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Presentation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671A0-BA84-6CB8-48F2-1A0DE7654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14" y="1484970"/>
            <a:ext cx="10619910" cy="491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00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EF1C95-970D-0647-AF4F-0C820A95F8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3068"/>
                <a:ext cx="10515600" cy="5933895"/>
              </a:xfrm>
            </p:spPr>
            <p:txBody>
              <a:bodyPr/>
              <a:lstStyle/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maximizes entropy subject to the observations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EF1C95-970D-0647-AF4F-0C820A95F8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3068"/>
                <a:ext cx="10515600" cy="5933895"/>
              </a:xfrm>
              <a:blipFill>
                <a:blip r:embed="rId2"/>
                <a:stretch>
                  <a:fillRect l="-1086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1C65A76-5923-9741-992B-7F2E5F148D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4514" y="4446836"/>
              <a:ext cx="529638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2766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4278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10227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79676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36608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902825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6214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Task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621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1C65A76-5923-9741-992B-7F2E5F148DB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64514" y="4446836"/>
              <a:ext cx="529638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2766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4278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10227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79676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36608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902825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5330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10714" r="-2817" b="-5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106897" r="-407937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106897" r="-301563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106897" r="-175714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106897" r="-2817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206897" r="-407937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206897" r="-301563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206897" r="-175714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206897" r="-2817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317857" r="-407937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317857" r="-301563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317857" r="-175714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317857" r="-2817" b="-2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t="-500000" r="-32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500000" r="-40793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500000" r="-301563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500000" r="-175714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500000" r="-2817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87FA608-AFA6-374F-96CD-C255C55951D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35839" y="4446836"/>
              <a:ext cx="522404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78199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0419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21803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33377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48182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84206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48637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Task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486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87FA608-AFA6-374F-96CD-C255C55951D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535839" y="4446836"/>
              <a:ext cx="522404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78199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0419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21803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33377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48182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84206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5330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10714" r="-3030" b="-5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106897" r="-39682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106897" r="-28461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106897" r="-18461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106897" r="-3030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206897" r="-39682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206897" r="-28461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206897" r="-18461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206897" r="-3030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317857" r="-39682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317857" r="-28461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317857" r="-18461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317857" r="-3030" b="-2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t="-500000" r="-30990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500000" r="-39682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500000" r="-28461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500000" r="-18461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500000" r="-3030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310242D-E1FE-3E43-B096-42158D2E3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512" y="817834"/>
            <a:ext cx="8681854" cy="32050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343D8D-A435-AD4F-8A02-0B41F0986E2D}"/>
              </a:ext>
            </a:extLst>
          </p:cNvPr>
          <p:cNvSpPr/>
          <p:nvPr/>
        </p:nvSpPr>
        <p:spPr>
          <a:xfrm>
            <a:off x="6096000" y="1896162"/>
            <a:ext cx="4269855" cy="1071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8A2D3B-DCA8-9B4C-9F8D-8B81C1E4A493}"/>
              </a:ext>
            </a:extLst>
          </p:cNvPr>
          <p:cNvSpPr/>
          <p:nvPr/>
        </p:nvSpPr>
        <p:spPr>
          <a:xfrm>
            <a:off x="2609385" y="1884404"/>
            <a:ext cx="3449361" cy="1071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CF060-D86B-C54A-ADCF-067D8E3A7BA8}"/>
              </a:ext>
            </a:extLst>
          </p:cNvPr>
          <p:cNvSpPr txBox="1"/>
          <p:nvPr/>
        </p:nvSpPr>
        <p:spPr>
          <a:xfrm>
            <a:off x="6305769" y="1408724"/>
            <a:ext cx="2671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Consistency constraints</a:t>
            </a:r>
          </a:p>
        </p:txBody>
      </p:sp>
    </p:spTree>
    <p:extLst>
      <p:ext uri="{BB962C8B-B14F-4D97-AF65-F5344CB8AC3E}">
        <p14:creationId xmlns:p14="http://schemas.microsoft.com/office/powerpoint/2010/main" val="1539242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F172-7838-934F-BE65-257998BE0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D9F09-788C-C644-BF01-4E75CF41F5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257344" cy="4351338"/>
              </a:xfrm>
            </p:spPr>
            <p:txBody>
              <a:bodyPr/>
              <a:lstStyle/>
              <a:p>
                <a:r>
                  <a:rPr lang="en-US" dirty="0"/>
                  <a:t>Given true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we use maximum entropy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=&gt; For every set of true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we obtain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and the corresponding entropy</a:t>
                </a:r>
              </a:p>
              <a:p>
                <a:endParaRPr lang="en-US" dirty="0"/>
              </a:p>
              <a:p>
                <a:r>
                  <a:rPr lang="en-US" dirty="0"/>
                  <a:t>How to decide the true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Higher entropy =&gt; higher uncertainty</a:t>
                </a:r>
              </a:p>
              <a:p>
                <a:pPr lvl="1"/>
                <a:r>
                  <a:rPr lang="en-US" dirty="0"/>
                  <a:t>Choosing labels that minimize uncertainty/entropy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Minimax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D9F09-788C-C644-BF01-4E75CF41F5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257344" cy="4351338"/>
              </a:xfrm>
              <a:blipFill>
                <a:blip r:embed="rId2"/>
                <a:stretch>
                  <a:fillRect l="-1127" t="-2326" r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157481C-E241-3748-A707-8FB2DC6EB9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910" y="4766808"/>
            <a:ext cx="6585030" cy="209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7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AED9B-2D41-1146-A945-3E83B2998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An interesting way of looking at label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CAA39-9757-7649-98DC-18F34E0D8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Finding the labels/distribution with minimax entropy</a:t>
            </a:r>
          </a:p>
          <a:p>
            <a:endParaRPr lang="en-US" dirty="0"/>
          </a:p>
          <a:p>
            <a:r>
              <a:rPr lang="en-US" dirty="0"/>
              <a:t>Can we incorporate models of label generation?</a:t>
            </a:r>
          </a:p>
          <a:p>
            <a:pPr lvl="1"/>
            <a:r>
              <a:rPr lang="en-US" dirty="0"/>
              <a:t>e.g., Tasks are homogeneous</a:t>
            </a:r>
          </a:p>
          <a:p>
            <a:pPr lvl="1"/>
            <a:r>
              <a:rPr lang="en-US" dirty="0"/>
              <a:t>e.g., Tasks have different difficulty levels</a:t>
            </a:r>
          </a:p>
          <a:p>
            <a:endParaRPr lang="en-US" dirty="0"/>
          </a:p>
          <a:p>
            <a:r>
              <a:rPr lang="en-US" dirty="0"/>
              <a:t>Express them as additional constraints</a:t>
            </a:r>
          </a:p>
        </p:txBody>
      </p:sp>
    </p:spTree>
    <p:extLst>
      <p:ext uri="{BB962C8B-B14F-4D97-AF65-F5344CB8AC3E}">
        <p14:creationId xmlns:p14="http://schemas.microsoft.com/office/powerpoint/2010/main" val="360607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857F4-DBFB-7D41-9EF0-55F81798D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Details on the Technical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73FF3-64A9-3A46-9832-953271B83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reasonably well in practice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dual formulation gives nice insights</a:t>
            </a:r>
          </a:p>
          <a:p>
            <a:pPr lvl="1"/>
            <a:r>
              <a:rPr lang="en-US" dirty="0"/>
              <a:t>One set of dual variables represent worker skills</a:t>
            </a:r>
          </a:p>
          <a:p>
            <a:pPr lvl="1"/>
            <a:r>
              <a:rPr lang="en-US" dirty="0"/>
              <a:t>Another set of dual variable represent task difficulties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273FF-B611-0C4C-9157-FB48FAD1F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180" y="2360100"/>
            <a:ext cx="4245011" cy="164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7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52078-C347-5247-BAC9-D33376948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Recap on Label Aggregation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E1778-FB4D-6C4C-9AD5-9A3D3B49B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44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A49E7-B0A4-804B-8C9F-84FFBBFDC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Approaches We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81F7A-C89E-FD4E-970B-F8D96DF9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3990"/>
          </a:xfrm>
        </p:spPr>
        <p:txBody>
          <a:bodyPr>
            <a:normAutofit/>
          </a:bodyPr>
          <a:lstStyle/>
          <a:p>
            <a:r>
              <a:rPr lang="en-US" dirty="0"/>
              <a:t>EM-Based methods (The mainstream approach)</a:t>
            </a:r>
          </a:p>
          <a:p>
            <a:pPr lvl="1"/>
            <a:r>
              <a:rPr lang="en-US" dirty="0"/>
              <a:t>Develop models of label generation</a:t>
            </a:r>
          </a:p>
          <a:p>
            <a:pPr lvl="1"/>
            <a:r>
              <a:rPr lang="en-US" dirty="0"/>
              <a:t>Write down the likelihood function</a:t>
            </a:r>
          </a:p>
          <a:p>
            <a:pPr lvl="1"/>
            <a:r>
              <a:rPr lang="en-US" dirty="0"/>
              <a:t>Using EM algorithms to optimize likelihood</a:t>
            </a:r>
          </a:p>
          <a:p>
            <a:pPr lvl="1"/>
            <a:endParaRPr lang="en-US" dirty="0"/>
          </a:p>
          <a:p>
            <a:r>
              <a:rPr lang="en-US" dirty="0"/>
              <a:t>Matrix-based method</a:t>
            </a:r>
          </a:p>
          <a:p>
            <a:pPr lvl="1"/>
            <a:r>
              <a:rPr lang="en-US" dirty="0"/>
              <a:t>Perform SVD, using the top left singular vector as the prediction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Others</a:t>
            </a:r>
          </a:p>
          <a:p>
            <a:pPr lvl="1"/>
            <a:r>
              <a:rPr lang="en-US" dirty="0"/>
              <a:t>Minimax entropy</a:t>
            </a:r>
          </a:p>
          <a:p>
            <a:pPr lvl="1"/>
            <a:r>
              <a:rPr lang="en-US" dirty="0"/>
              <a:t>And more…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749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E7DAB-A7FD-DA44-AC79-9FC7B8EF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Discussion on Label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FC12F-1057-CB4B-8628-46DF6FDFB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1241" cy="4575175"/>
          </a:xfrm>
        </p:spPr>
        <p:txBody>
          <a:bodyPr/>
          <a:lstStyle/>
          <a:p>
            <a:r>
              <a:rPr lang="en-US" dirty="0"/>
              <a:t>Common assumption: each label is </a:t>
            </a:r>
            <a:r>
              <a:rPr lang="en-US" dirty="0" err="1"/>
              <a:t>i.i.d</a:t>
            </a:r>
            <a:r>
              <a:rPr lang="en-US" dirty="0"/>
              <a:t>. drawn from some distribution</a:t>
            </a:r>
          </a:p>
          <a:p>
            <a:r>
              <a:rPr lang="en-US" dirty="0"/>
              <a:t>This assumption enables tons of papers applying statistics/learning techniques in crowdsourcing (low-hanging fruit)</a:t>
            </a:r>
          </a:p>
          <a:p>
            <a:pPr lvl="1"/>
            <a:endParaRPr lang="en-US" dirty="0"/>
          </a:p>
          <a:p>
            <a:r>
              <a:rPr lang="en-US" dirty="0"/>
              <a:t>Discussion</a:t>
            </a:r>
          </a:p>
          <a:p>
            <a:pPr lvl="1"/>
            <a:r>
              <a:rPr lang="en-US" dirty="0"/>
              <a:t>What other assumptions have been made in the papers you read?</a:t>
            </a:r>
          </a:p>
          <a:p>
            <a:pPr lvl="1"/>
            <a:r>
              <a:rPr lang="en-US" dirty="0"/>
              <a:t>Under what scenarios do you think this (and/or other assumptions) is reasonable?</a:t>
            </a:r>
          </a:p>
          <a:p>
            <a:pPr lvl="1"/>
            <a:r>
              <a:rPr lang="en-US" dirty="0"/>
              <a:t>Is there any assumption you think we should try to relax in this line of research.</a:t>
            </a:r>
          </a:p>
          <a:p>
            <a:pPr lvl="1"/>
            <a:r>
              <a:rPr lang="en-US" dirty="0"/>
              <a:t>If you need to keep working on label aggregation, what would you propose to do?</a:t>
            </a:r>
          </a:p>
        </p:txBody>
      </p:sp>
    </p:spTree>
    <p:extLst>
      <p:ext uri="{BB962C8B-B14F-4D97-AF65-F5344CB8AC3E}">
        <p14:creationId xmlns:p14="http://schemas.microsoft.com/office/powerpoint/2010/main" val="76397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026C-CE37-554E-953B-7DCC28A7E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 on </a:t>
            </a:r>
            <a:br>
              <a:rPr lang="en-US" dirty="0"/>
            </a:br>
            <a:r>
              <a:rPr lang="en-US" dirty="0"/>
              <a:t>Human as Data 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96A69-9E76-0344-AD8A-DDE281099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35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09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8792" y="4145272"/>
            <a:ext cx="1846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Most ML research</a:t>
            </a:r>
          </a:p>
        </p:txBody>
      </p:sp>
    </p:spTree>
    <p:extLst>
      <p:ext uri="{BB962C8B-B14F-4D97-AF65-F5344CB8AC3E}">
        <p14:creationId xmlns:p14="http://schemas.microsoft.com/office/powerpoint/2010/main" val="2251940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31A03-A32F-FA4E-B800-8F9D203F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24544-A6EB-124E-8FD6-7ED413BED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52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For presenters:</a:t>
            </a:r>
          </a:p>
          <a:p>
            <a:pPr lvl="1"/>
            <a:r>
              <a:rPr lang="en-US" dirty="0"/>
              <a:t>Give a </a:t>
            </a:r>
            <a:r>
              <a:rPr lang="en-US" b="1" dirty="0">
                <a:solidFill>
                  <a:schemeClr val="accent1"/>
                </a:solidFill>
              </a:rPr>
              <a:t>55~60 min </a:t>
            </a:r>
            <a:r>
              <a:rPr lang="en-US" dirty="0"/>
              <a:t>presentation based on the </a:t>
            </a:r>
            <a:r>
              <a:rPr lang="en-US" b="1" dirty="0">
                <a:solidFill>
                  <a:schemeClr val="accent1"/>
                </a:solidFill>
              </a:rPr>
              <a:t>required reading </a:t>
            </a:r>
            <a:r>
              <a:rPr lang="en-US" dirty="0"/>
              <a:t>and at least </a:t>
            </a:r>
            <a:r>
              <a:rPr lang="en-US" b="1" dirty="0">
                <a:solidFill>
                  <a:schemeClr val="accent1"/>
                </a:solidFill>
              </a:rPr>
              <a:t>two optional reading</a:t>
            </a:r>
            <a:r>
              <a:rPr lang="en-US" b="1" dirty="0"/>
              <a:t> </a:t>
            </a:r>
            <a:r>
              <a:rPr lang="en-US" dirty="0"/>
              <a:t>(3 optional readings for 3-person groups) of a lecture</a:t>
            </a:r>
          </a:p>
          <a:p>
            <a:pPr lvl="2"/>
            <a:r>
              <a:rPr lang="en-US" dirty="0"/>
              <a:t>The papers are the “backbone” of the presentation</a:t>
            </a:r>
          </a:p>
          <a:p>
            <a:pPr lvl="1"/>
            <a:endParaRPr lang="en-US" sz="1300" dirty="0"/>
          </a:p>
          <a:p>
            <a:pPr lvl="1"/>
            <a:r>
              <a:rPr lang="en-US" dirty="0"/>
              <a:t>Prepare </a:t>
            </a:r>
            <a:r>
              <a:rPr lang="en-US" b="1" dirty="0">
                <a:solidFill>
                  <a:schemeClr val="accent1"/>
                </a:solidFill>
              </a:rPr>
              <a:t>2 reading questions </a:t>
            </a:r>
            <a:r>
              <a:rPr lang="en-US" dirty="0"/>
              <a:t>for the required reading</a:t>
            </a:r>
          </a:p>
          <a:p>
            <a:pPr lvl="1"/>
            <a:r>
              <a:rPr lang="en-US" dirty="0"/>
              <a:t>Prepare </a:t>
            </a:r>
            <a:r>
              <a:rPr lang="en-US" b="1" dirty="0">
                <a:solidFill>
                  <a:schemeClr val="accent1"/>
                </a:solidFill>
              </a:rPr>
              <a:t>at least 2 discussion sessions</a:t>
            </a:r>
          </a:p>
          <a:p>
            <a:pPr lvl="1"/>
            <a:r>
              <a:rPr lang="en-US" dirty="0"/>
              <a:t>Lead the discussion for the discussion sessions</a:t>
            </a:r>
          </a:p>
          <a:p>
            <a:pPr lvl="1"/>
            <a:endParaRPr lang="en-US" sz="1300" dirty="0"/>
          </a:p>
          <a:p>
            <a:pPr lvl="1"/>
            <a:r>
              <a:rPr lang="en-US" u="sng" dirty="0"/>
              <a:t>Template format </a:t>
            </a:r>
            <a:r>
              <a:rPr lang="en-US" dirty="0"/>
              <a:t>(if you are not sure what to do):</a:t>
            </a:r>
          </a:p>
          <a:p>
            <a:pPr lvl="2"/>
            <a:r>
              <a:rPr lang="en-US" dirty="0"/>
              <a:t>Explain the required reading (5~10 min)</a:t>
            </a:r>
          </a:p>
          <a:p>
            <a:pPr lvl="2"/>
            <a:r>
              <a:rPr lang="en-US" dirty="0"/>
              <a:t>Discussion session (5~10 min)</a:t>
            </a:r>
          </a:p>
          <a:p>
            <a:pPr lvl="2"/>
            <a:r>
              <a:rPr lang="en-US" dirty="0"/>
              <a:t>Discussion on the optional readings (15~20 min)</a:t>
            </a:r>
          </a:p>
          <a:p>
            <a:pPr lvl="2"/>
            <a:r>
              <a:rPr lang="en-US" dirty="0"/>
              <a:t>Another discussion session (5~10 min)</a:t>
            </a:r>
          </a:p>
          <a:p>
            <a:pPr lvl="2"/>
            <a:r>
              <a:rPr lang="en-US" dirty="0"/>
              <a:t>Discussion on the optional readings (15~20 min)</a:t>
            </a:r>
          </a:p>
          <a:p>
            <a:pPr lvl="2"/>
            <a:r>
              <a:rPr lang="en-US" dirty="0"/>
              <a:t>A short summary (3~5 min)</a:t>
            </a:r>
          </a:p>
          <a:p>
            <a:pPr lvl="2"/>
            <a:r>
              <a:rPr lang="en-US" dirty="0"/>
              <a:t>Feel free to be creative and include materials outside of the papers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14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767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8792" y="4145272"/>
            <a:ext cx="1846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Most ML research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811504" y="2016784"/>
            <a:ext cx="2858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What we have covered so far</a:t>
            </a:r>
          </a:p>
        </p:txBody>
      </p:sp>
    </p:spTree>
    <p:extLst>
      <p:ext uri="{BB962C8B-B14F-4D97-AF65-F5344CB8AC3E}">
        <p14:creationId xmlns:p14="http://schemas.microsoft.com/office/powerpoint/2010/main" val="2479343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3907-7789-0C44-9FBE-21F7C90F4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of (Supervise)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07B3E-1EC9-8347-A1E1-E5A420BD8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en-US" dirty="0"/>
              <a:t>Training data and testing data are </a:t>
            </a:r>
            <a:r>
              <a:rPr lang="en-US" dirty="0">
                <a:solidFill>
                  <a:srgbClr val="C00000"/>
                </a:solidFill>
              </a:rPr>
              <a:t>independently</a:t>
            </a:r>
            <a:r>
              <a:rPr lang="en-US" dirty="0"/>
              <a:t> drawn from </a:t>
            </a:r>
            <a:r>
              <a:rPr lang="en-US" dirty="0">
                <a:solidFill>
                  <a:srgbClr val="C00000"/>
                </a:solidFill>
              </a:rPr>
              <a:t>the same </a:t>
            </a:r>
            <a:r>
              <a:rPr lang="en-US" dirty="0"/>
              <a:t>distribution.</a:t>
            </a:r>
          </a:p>
          <a:p>
            <a:endParaRPr lang="en-US" dirty="0"/>
          </a:p>
          <a:p>
            <a:r>
              <a:rPr lang="en-US" dirty="0"/>
              <a:t>We can learn the correlation in the training data and utilize it to make predictions on the testing data.</a:t>
            </a:r>
          </a:p>
          <a:p>
            <a:endParaRPr lang="en-US" dirty="0"/>
          </a:p>
          <a:p>
            <a:r>
              <a:rPr lang="en-US" dirty="0"/>
              <a:t>In practice, training data is often annotated/generated by humans.</a:t>
            </a:r>
          </a:p>
        </p:txBody>
      </p:sp>
    </p:spTree>
    <p:extLst>
      <p:ext uri="{BB962C8B-B14F-4D97-AF65-F5344CB8AC3E}">
        <p14:creationId xmlns:p14="http://schemas.microsoft.com/office/powerpoint/2010/main" val="2006816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8026" cy="1325563"/>
          </a:xfrm>
        </p:spPr>
        <p:txBody>
          <a:bodyPr/>
          <a:lstStyle/>
          <a:p>
            <a:r>
              <a:rPr lang="en-US" dirty="0"/>
              <a:t>Task: Acquire Image Labels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Otterbacher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 2019]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29200"/>
            <a:ext cx="10515600" cy="1225826"/>
          </a:xfrm>
        </p:spPr>
        <p:txBody>
          <a:bodyPr>
            <a:normAutofit/>
          </a:bodyPr>
          <a:lstStyle/>
          <a:p>
            <a:r>
              <a:rPr lang="en-US" dirty="0"/>
              <a:t>Label distributions are different for images of different gender/race</a:t>
            </a:r>
          </a:p>
          <a:p>
            <a:pPr lvl="1"/>
            <a:r>
              <a:rPr lang="en-US" dirty="0"/>
              <a:t>Female images receive more labels related to the “attractiveness”.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1332"/>
            <a:ext cx="12192000" cy="234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6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A9CD-44C6-244C-994F-099AFC748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Release a Twitter Chatbot in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B148E-FD72-524C-88C7-071706F7B4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2" y="1749146"/>
            <a:ext cx="3743739" cy="2096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4D293-96D1-D249-82DB-C53455C323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2843" y="3835623"/>
            <a:ext cx="4026005" cy="1889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ADA33-14C4-2145-A883-CC92AB232D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8680" y="1675070"/>
            <a:ext cx="4299555" cy="2006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18C9A3-0D7B-8E41-8490-EBFB041098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6898" y="3607453"/>
            <a:ext cx="4411096" cy="207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0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A9CD-44C6-244C-994F-099AFC748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Release a Twitter Chatbot in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B148E-FD72-524C-88C7-071706F7B4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2" y="1749146"/>
            <a:ext cx="3743739" cy="2096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4D293-96D1-D249-82DB-C53455C323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2843" y="3835623"/>
            <a:ext cx="4026005" cy="1889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ADA33-14C4-2145-A883-CC92AB232D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8680" y="1675070"/>
            <a:ext cx="4299555" cy="2006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18C9A3-0D7B-8E41-8490-EBFB041098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6898" y="3607453"/>
            <a:ext cx="4411096" cy="2075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0A0E96-090E-3946-A13B-EFE16B2EC3A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8719" y="2454074"/>
            <a:ext cx="8140438" cy="34672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9341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A6703-38B9-EA4E-9FEB-2D307012A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17FC-A0D3-924C-8454-8D25DC0FF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ABFEF-094F-2E42-8B24-9B2BF70AF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8496"/>
            <a:ext cx="11237259" cy="564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9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E1A76-C783-E443-B99A-B6BA7606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8DF17-E04B-8348-A2AE-62E4125FC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64" y="1567581"/>
            <a:ext cx="9811871" cy="50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8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Stereotype Mirroring and Exaggeration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241505" cy="4943311"/>
          </a:xfrm>
        </p:spPr>
        <p:txBody>
          <a:bodyPr>
            <a:normAutofit/>
          </a:bodyPr>
          <a:lstStyle/>
          <a:p>
            <a:r>
              <a:rPr lang="en-US" dirty="0"/>
              <a:t>Is this result mirroring the real statistics or an exaggeration?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Assume this is mirroring of the real statistics, are there other concerns?</a:t>
            </a:r>
          </a:p>
          <a:p>
            <a:pPr lvl="1"/>
            <a:r>
              <a:rPr lang="en-US" dirty="0"/>
              <a:t>Are we reinforcing the stereotypes? </a:t>
            </a:r>
          </a:p>
          <a:p>
            <a:pPr lvl="1"/>
            <a:r>
              <a:rPr lang="en-US" dirty="0"/>
              <a:t>Are we being “unfair” to disadvantage groups that are mistreated in the past?</a:t>
            </a:r>
          </a:p>
        </p:txBody>
      </p:sp>
      <p:sp>
        <p:nvSpPr>
          <p:cNvPr id="4" name="Rectangle 3"/>
          <p:cNvSpPr/>
          <p:nvPr/>
        </p:nvSpPr>
        <p:spPr>
          <a:xfrm>
            <a:off x="621476" y="6488668"/>
            <a:ext cx="11570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charset="0"/>
              </a:rPr>
              <a:t>Unequal Representation and Gender Stereotypes in Image Search Results for Occupations</a:t>
            </a:r>
            <a:r>
              <a:rPr lang="en-US" dirty="0"/>
              <a:t>. Kay et al. CHI 2015.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260" y="2236273"/>
            <a:ext cx="3112127" cy="25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11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of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12000" cy="2095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559" y="2247165"/>
            <a:ext cx="8763000" cy="191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16530"/>
            <a:ext cx="5679584" cy="254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4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86" y="1474466"/>
            <a:ext cx="11800114" cy="1981254"/>
          </a:xfrm>
        </p:spPr>
        <p:txBody>
          <a:bodyPr>
            <a:normAutofit/>
          </a:bodyPr>
          <a:lstStyle/>
          <a:p>
            <a:r>
              <a:rPr lang="en-US" sz="4000" dirty="0"/>
              <a:t>Can we just </a:t>
            </a:r>
            <a:r>
              <a:rPr lang="en-US" sz="4000" dirty="0">
                <a:solidFill>
                  <a:schemeClr val="accent1"/>
                </a:solidFill>
              </a:rPr>
              <a:t>model </a:t>
            </a:r>
            <a:r>
              <a:rPr lang="en-US" sz="4000" dirty="0"/>
              <a:t>the bias and </a:t>
            </a:r>
            <a:r>
              <a:rPr lang="en-US" sz="4000" dirty="0">
                <a:solidFill>
                  <a:schemeClr val="accent1"/>
                </a:solidFill>
              </a:rPr>
              <a:t>de-bias</a:t>
            </a:r>
            <a:r>
              <a:rPr lang="en-US" sz="4000" dirty="0"/>
              <a:t> it afterwards?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08099" y="4536374"/>
            <a:ext cx="10515600" cy="12675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Not always possible even with perfect knowledge, especially when there are feedback loops.</a:t>
            </a:r>
          </a:p>
        </p:txBody>
      </p:sp>
    </p:spTree>
    <p:extLst>
      <p:ext uri="{BB962C8B-B14F-4D97-AF65-F5344CB8AC3E}">
        <p14:creationId xmlns:p14="http://schemas.microsoft.com/office/powerpoint/2010/main" val="176659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31A03-A32F-FA4E-B800-8F9D203F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24544-A6EB-124E-8FD6-7ED413BED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1632"/>
          </a:xfrm>
        </p:spPr>
        <p:txBody>
          <a:bodyPr>
            <a:normAutofit/>
          </a:bodyPr>
          <a:lstStyle/>
          <a:p>
            <a:r>
              <a:rPr lang="en-US" dirty="0"/>
              <a:t>For presenters:</a:t>
            </a:r>
          </a:p>
          <a:p>
            <a:pPr lvl="1"/>
            <a:r>
              <a:rPr lang="en-US" dirty="0"/>
              <a:t>Talk to me </a:t>
            </a:r>
            <a:r>
              <a:rPr lang="en-US" b="1" dirty="0">
                <a:solidFill>
                  <a:srgbClr val="FF0000"/>
                </a:solidFill>
              </a:rPr>
              <a:t>one week before your presentation</a:t>
            </a:r>
            <a:endParaRPr lang="en-US" dirty="0"/>
          </a:p>
          <a:p>
            <a:pPr lvl="2"/>
            <a:r>
              <a:rPr lang="en-US" dirty="0"/>
              <a:t>Default time: talk to me after class </a:t>
            </a:r>
          </a:p>
          <a:p>
            <a:pPr lvl="1"/>
            <a:r>
              <a:rPr lang="en-US" dirty="0"/>
              <a:t>You need to be ready for the following before meeting with me</a:t>
            </a:r>
          </a:p>
          <a:p>
            <a:pPr lvl="2"/>
            <a:r>
              <a:rPr lang="en-US" dirty="0"/>
              <a:t>Finish reading the papers </a:t>
            </a:r>
          </a:p>
          <a:p>
            <a:pPr lvl="2"/>
            <a:r>
              <a:rPr lang="en-US" dirty="0"/>
              <a:t>A structure of your presentation</a:t>
            </a:r>
          </a:p>
          <a:p>
            <a:pPr lvl="2"/>
            <a:r>
              <a:rPr lang="en-US" dirty="0"/>
              <a:t>Topics for the discussion sessions</a:t>
            </a:r>
          </a:p>
          <a:p>
            <a:pPr lvl="2"/>
            <a:r>
              <a:rPr lang="en-US" dirty="0"/>
              <a:t>Two reading questions for the required reading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344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363" y="2312821"/>
            <a:ext cx="10844212" cy="1102519"/>
          </a:xfrm>
        </p:spPr>
        <p:txBody>
          <a:bodyPr>
            <a:normAutofit fontScale="90000"/>
          </a:bodyPr>
          <a:lstStyle/>
          <a:p>
            <a:r>
              <a:rPr lang="en-US" dirty="0"/>
              <a:t>Bandit Learning with Biased Feedback</a:t>
            </a:r>
          </a:p>
        </p:txBody>
      </p:sp>
      <p:sp>
        <p:nvSpPr>
          <p:cNvPr id="3" name="Subtitle 4"/>
          <p:cNvSpPr>
            <a:spLocks noGrp="1"/>
          </p:cNvSpPr>
          <p:nvPr>
            <p:ph type="subTitle" idx="1"/>
          </p:nvPr>
        </p:nvSpPr>
        <p:spPr>
          <a:xfrm>
            <a:off x="3218352" y="5220834"/>
            <a:ext cx="5755296" cy="979019"/>
          </a:xfrm>
        </p:spPr>
        <p:txBody>
          <a:bodyPr>
            <a:normAutofit/>
          </a:bodyPr>
          <a:lstStyle/>
          <a:p>
            <a:r>
              <a:rPr lang="en-US" dirty="0"/>
              <a:t>Wei Tang and </a:t>
            </a:r>
            <a:r>
              <a:rPr lang="en-US" dirty="0" err="1"/>
              <a:t>Chien-Ju</a:t>
            </a:r>
            <a:r>
              <a:rPr lang="en-US" dirty="0"/>
              <a:t> Ho</a:t>
            </a:r>
          </a:p>
          <a:p>
            <a:r>
              <a:rPr lang="en-US" dirty="0"/>
              <a:t>In AAMAS 2019</a:t>
            </a:r>
          </a:p>
        </p:txBody>
      </p:sp>
    </p:spTree>
    <p:extLst>
      <p:ext uri="{BB962C8B-B14F-4D97-AF65-F5344CB8AC3E}">
        <p14:creationId xmlns:p14="http://schemas.microsoft.com/office/powerpoint/2010/main" val="673925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Generated Content Platforms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781" y="1562888"/>
            <a:ext cx="3755980" cy="4013120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496" y="2414775"/>
            <a:ext cx="4315691" cy="6658495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311" y="4448541"/>
            <a:ext cx="3200400" cy="600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311" y="2051391"/>
            <a:ext cx="1886936" cy="602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311" y="3153170"/>
            <a:ext cx="2300879" cy="8325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302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Users’ Feedback Might Be Biased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18" y="2875936"/>
            <a:ext cx="4872398" cy="315244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08F948-A40D-6E49-87D9-D41A9D57A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8916" y="2126390"/>
            <a:ext cx="6762136" cy="1132513"/>
          </a:xfrm>
        </p:spPr>
        <p:txBody>
          <a:bodyPr>
            <a:normAutofit/>
          </a:bodyPr>
          <a:lstStyle/>
          <a:p>
            <a:r>
              <a:rPr lang="en-US" sz="2000" dirty="0"/>
              <a:t>In a Reddit-like platform, randomly insert an </a:t>
            </a:r>
            <a:r>
              <a:rPr lang="en-US" sz="2000" dirty="0" err="1"/>
              <a:t>upvote</a:t>
            </a:r>
            <a:r>
              <a:rPr lang="en-US" sz="2000" dirty="0"/>
              <a:t>/</a:t>
            </a:r>
            <a:r>
              <a:rPr lang="en-US" sz="2000" dirty="0" err="1"/>
              <a:t>downvote</a:t>
            </a:r>
            <a:r>
              <a:rPr lang="en-US" sz="2000" dirty="0"/>
              <a:t> to some posts right after they are posted.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6CBE95-0A87-E944-A71E-B15DDB5ADC7C}"/>
              </a:ext>
            </a:extLst>
          </p:cNvPr>
          <p:cNvSpPr/>
          <p:nvPr/>
        </p:nvSpPr>
        <p:spPr>
          <a:xfrm>
            <a:off x="1782671" y="6432894"/>
            <a:ext cx="8626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Social Influence Bias: A Randomized Experiment. Muchnik et al. Science 2013.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8C69AE-30B1-DE4E-A941-1FAE57B9B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858" y="2863815"/>
            <a:ext cx="3167870" cy="33989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6518" y="2209401"/>
            <a:ext cx="1948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Herding Effect</a:t>
            </a:r>
          </a:p>
        </p:txBody>
      </p:sp>
    </p:spTree>
    <p:extLst>
      <p:ext uri="{BB962C8B-B14F-4D97-AF65-F5344CB8AC3E}">
        <p14:creationId xmlns:p14="http://schemas.microsoft.com/office/powerpoint/2010/main" val="18364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4F76-51B4-A346-B310-A51D1C3D3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99C8E-86EE-FE4F-AB9A-16FCFB458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31999"/>
          </a:xfrm>
        </p:spPr>
        <p:txBody>
          <a:bodyPr>
            <a:normAutofit/>
          </a:bodyPr>
          <a:lstStyle/>
          <a:p>
            <a:r>
              <a:rPr lang="en-US" dirty="0"/>
              <a:t>Explore two general set of bias models</a:t>
            </a:r>
          </a:p>
          <a:p>
            <a:endParaRPr lang="en-US" dirty="0"/>
          </a:p>
          <a:p>
            <a:r>
              <a:rPr lang="en-US" dirty="0"/>
              <a:t>Model 1: feedback is biased by empirical average</a:t>
            </a:r>
          </a:p>
          <a:p>
            <a:pPr lvl="1"/>
            <a:r>
              <a:rPr lang="en-US" dirty="0"/>
              <a:t>It’s possible to separate the bias with enough data.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Model 2: feedback is biased by the whole history</a:t>
            </a:r>
          </a:p>
          <a:p>
            <a:pPr lvl="1"/>
            <a:r>
              <a:rPr lang="en-US" dirty="0"/>
              <a:t>Impossible to separate the bias even with infinite data.</a:t>
            </a:r>
          </a:p>
          <a:p>
            <a:pPr lvl="1"/>
            <a:endParaRPr lang="en-US" dirty="0"/>
          </a:p>
          <a:p>
            <a:r>
              <a:rPr lang="en-US" dirty="0"/>
              <a:t>Debiasing from data might not be feasible.</a:t>
            </a:r>
          </a:p>
          <a:p>
            <a:pPr lvl="1"/>
            <a:r>
              <a:rPr lang="en-US" dirty="0"/>
              <a:t>Should obtain “good” data in the first place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(what is “good” data?)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473356" y="2891421"/>
            <a:ext cx="3528786" cy="1095813"/>
            <a:chOff x="7872842" y="1302864"/>
            <a:chExt cx="4040090" cy="13512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2842" y="1302864"/>
              <a:ext cx="4040090" cy="135129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Rectangle 4"/>
            <p:cNvSpPr/>
            <p:nvPr/>
          </p:nvSpPr>
          <p:spPr>
            <a:xfrm>
              <a:off x="8151504" y="2112135"/>
              <a:ext cx="817123" cy="5420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356" y="4643502"/>
            <a:ext cx="3331335" cy="126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3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Obtaining Good Data – </a:t>
            </a:r>
            <a:br>
              <a:rPr lang="en-US" dirty="0"/>
            </a:br>
            <a:r>
              <a:rPr lang="en-US" dirty="0"/>
              <a:t>Filtering and Balancing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96790"/>
            <a:ext cx="10515600" cy="4441515"/>
          </a:xfrm>
        </p:spPr>
        <p:txBody>
          <a:bodyPr>
            <a:normAutofit/>
          </a:bodyPr>
          <a:lstStyle/>
          <a:p>
            <a:r>
              <a:rPr lang="en-US" dirty="0"/>
              <a:t>Attempt to address fairness by “adjusting” training datasets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Remove “offensive” labels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Remove “non-</a:t>
            </a:r>
            <a:r>
              <a:rPr lang="en-US" sz="2800" dirty="0" err="1"/>
              <a:t>imageable</a:t>
            </a:r>
            <a:r>
              <a:rPr lang="en-US" sz="2800" dirty="0"/>
              <a:t>” labels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Balance the distribution</a:t>
            </a:r>
          </a:p>
          <a:p>
            <a:pPr marL="914400" lvl="1" indent="-457200">
              <a:buFont typeface="+mj-lt"/>
              <a:buAutoNum type="arabicPeriod"/>
            </a:pPr>
            <a:endParaRPr lang="en-US" sz="2800" dirty="0"/>
          </a:p>
          <a:p>
            <a:r>
              <a:rPr lang="en-US" sz="3200" dirty="0"/>
              <a:t>This is a hard question; even defining what is “good” is hard</a:t>
            </a:r>
          </a:p>
        </p:txBody>
      </p:sp>
    </p:spTree>
    <p:extLst>
      <p:ext uri="{BB962C8B-B14F-4D97-AF65-F5344CB8AC3E}">
        <p14:creationId xmlns:p14="http://schemas.microsoft.com/office/powerpoint/2010/main" val="441132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Thoughts about the paper.</a:t>
            </a:r>
          </a:p>
          <a:p>
            <a:endParaRPr lang="en-US" dirty="0"/>
          </a:p>
          <a:p>
            <a:r>
              <a:rPr lang="en-US" dirty="0"/>
              <a:t>There are many trade-offs we need to make when trying to make the datasets “fairer”.  Think about and discuss these trade-offs.</a:t>
            </a:r>
          </a:p>
          <a:p>
            <a:endParaRPr lang="en-US" dirty="0"/>
          </a:p>
          <a:p>
            <a:r>
              <a:rPr lang="en-US" dirty="0"/>
              <a:t>What are the other biases that could exist in crowdsourced datasets? What are the bad consequences?</a:t>
            </a:r>
          </a:p>
          <a:p>
            <a:endParaRPr lang="en-US" dirty="0"/>
          </a:p>
          <a:p>
            <a:r>
              <a:rPr lang="en-US" dirty="0"/>
              <a:t>What are the other possible approaches to make the datasets fairer?</a:t>
            </a:r>
          </a:p>
        </p:txBody>
      </p:sp>
    </p:spTree>
    <p:extLst>
      <p:ext uri="{BB962C8B-B14F-4D97-AF65-F5344CB8AC3E}">
        <p14:creationId xmlns:p14="http://schemas.microsoft.com/office/powerpoint/2010/main" val="1898284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Biases and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179629" cy="5032375"/>
          </a:xfrm>
        </p:spPr>
        <p:txBody>
          <a:bodyPr>
            <a:normAutofit/>
          </a:bodyPr>
          <a:lstStyle/>
          <a:p>
            <a:r>
              <a:rPr lang="en-US" dirty="0"/>
              <a:t>It’s a very hard question</a:t>
            </a:r>
          </a:p>
          <a:p>
            <a:pPr lvl="1"/>
            <a:r>
              <a:rPr lang="en-US" dirty="0"/>
              <a:t>In fact, it is mathematically </a:t>
            </a:r>
            <a:r>
              <a:rPr lang="en-US" dirty="0">
                <a:solidFill>
                  <a:srgbClr val="C00000"/>
                </a:solidFill>
              </a:rPr>
              <a:t>“impossible” </a:t>
            </a:r>
            <a:r>
              <a:rPr lang="en-US" dirty="0"/>
              <a:t>to solve perfectly.</a:t>
            </a:r>
            <a:br>
              <a:rPr lang="en-US" dirty="0"/>
            </a:b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[See Kleinberg et al. 2017 in our “Fairness in </a:t>
            </a:r>
            <a:r>
              <a:rPr lang="en-US" sz="1700" dirty="0" err="1">
                <a:solidFill>
                  <a:schemeClr val="bg1">
                    <a:lumMod val="50000"/>
                  </a:schemeClr>
                </a:solidFill>
              </a:rPr>
              <a:t>AI”Lecture</a:t>
            </a: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Require discussion between different stakeholders and people from different disciplines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97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Biases and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179629" cy="5032375"/>
          </a:xfrm>
        </p:spPr>
        <p:txBody>
          <a:bodyPr>
            <a:normAutofit fontScale="92500"/>
          </a:bodyPr>
          <a:lstStyle/>
          <a:p>
            <a:r>
              <a:rPr lang="en-US" dirty="0"/>
              <a:t>An emerging trend to integrate AI/ML with humans/society.</a:t>
            </a:r>
          </a:p>
          <a:p>
            <a:endParaRPr lang="en-US" dirty="0"/>
          </a:p>
          <a:p>
            <a:r>
              <a:rPr lang="en-US" dirty="0" err="1"/>
              <a:t>WashU</a:t>
            </a:r>
            <a:r>
              <a:rPr lang="en-US" dirty="0"/>
              <a:t> Division of Computational and Data Sciences</a:t>
            </a:r>
          </a:p>
          <a:p>
            <a:pPr lvl="1"/>
            <a:r>
              <a:rPr lang="en-US" dirty="0"/>
              <a:t>A PhD program hosted by CSE, Political Science, Social Work, Psychology and Brain Science</a:t>
            </a:r>
          </a:p>
          <a:p>
            <a:r>
              <a:rPr lang="en-US" dirty="0"/>
              <a:t>MIT Institute for Data, Systems, and Society</a:t>
            </a:r>
          </a:p>
          <a:p>
            <a:r>
              <a:rPr lang="en-US" dirty="0"/>
              <a:t>CMU Societal Computing</a:t>
            </a:r>
          </a:p>
          <a:p>
            <a:r>
              <a:rPr lang="en-US" dirty="0"/>
              <a:t>Stanford Institute for Human-Centered Artificial Intelligence </a:t>
            </a:r>
          </a:p>
          <a:p>
            <a:r>
              <a:rPr lang="it" dirty="0"/>
              <a:t>USC Center</a:t>
            </a:r>
            <a:r>
              <a:rPr lang="en-US" dirty="0"/>
              <a:t> for </a:t>
            </a:r>
            <a:r>
              <a:rPr lang="it" dirty="0"/>
              <a:t>AI in Society</a:t>
            </a:r>
          </a:p>
          <a:p>
            <a:endParaRPr lang="en-US" sz="1300" dirty="0"/>
          </a:p>
          <a:p>
            <a:r>
              <a:rPr lang="en-US" dirty="0"/>
              <a:t>AAAI/ACM Conference on AI, Ethics, and Society</a:t>
            </a:r>
          </a:p>
          <a:p>
            <a:r>
              <a:rPr lang="en-US" dirty="0"/>
              <a:t>ACM </a:t>
            </a:r>
            <a:r>
              <a:rPr lang="en-US" dirty="0" err="1"/>
              <a:t>FAccT</a:t>
            </a:r>
            <a:r>
              <a:rPr lang="en-US" dirty="0"/>
              <a:t> (Fairness, Accountability, and Transparency)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35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Biases and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2681"/>
          </a:xfrm>
        </p:spPr>
        <p:txBody>
          <a:bodyPr>
            <a:normAutofit/>
          </a:bodyPr>
          <a:lstStyle/>
          <a:p>
            <a:r>
              <a:rPr lang="en-US" dirty="0"/>
              <a:t>We will cover some recent research efforts </a:t>
            </a:r>
          </a:p>
          <a:p>
            <a:pPr lvl="1"/>
            <a:r>
              <a:rPr lang="en-US" dirty="0"/>
              <a:t>Discuss the fairness of algorithm outcomes</a:t>
            </a:r>
          </a:p>
          <a:p>
            <a:pPr lvl="2"/>
            <a:r>
              <a:rPr lang="en-US" dirty="0"/>
              <a:t>Nov 3: Fairness in AI</a:t>
            </a:r>
          </a:p>
          <a:p>
            <a:pPr lvl="2"/>
            <a:r>
              <a:rPr lang="en-US" dirty="0"/>
              <a:t>Nov 8: Human Perceptions of Fairness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“Crowdsource” the decisions that involve ethical concerns</a:t>
            </a:r>
          </a:p>
          <a:p>
            <a:pPr lvl="2"/>
            <a:r>
              <a:rPr lang="en-US" dirty="0"/>
              <a:t>Nov 10: Ethical decision making and participatory design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8961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9EC0-3607-7148-92D1-0B36A72E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Seeing things from the other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912C1-7B35-F54E-A567-7C86FB6C9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3686" cy="4351338"/>
          </a:xfrm>
        </p:spPr>
        <p:txBody>
          <a:bodyPr/>
          <a:lstStyle/>
          <a:p>
            <a:r>
              <a:rPr lang="en-US" dirty="0"/>
              <a:t>Heads up on the next paper</a:t>
            </a:r>
          </a:p>
          <a:p>
            <a:pPr lvl="1"/>
            <a:r>
              <a:rPr lang="en-US" dirty="0"/>
              <a:t>The paper has a very different flavor</a:t>
            </a:r>
          </a:p>
          <a:p>
            <a:pPr lvl="1"/>
            <a:r>
              <a:rPr lang="en-US" dirty="0"/>
              <a:t>Hopefully, you should see insights that are relevant to your own experience as a (short-term) crowd worker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6B1B7-5C32-B54A-9CF5-23F82DE8F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3107"/>
            <a:ext cx="11298009" cy="14578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522F19-F547-474B-9EE2-D5D70B63325B}"/>
              </a:ext>
            </a:extLst>
          </p:cNvPr>
          <p:cNvSpPr/>
          <p:nvPr/>
        </p:nvSpPr>
        <p:spPr>
          <a:xfrm>
            <a:off x="473423" y="4049486"/>
            <a:ext cx="983859" cy="207946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68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31A03-A32F-FA4E-B800-8F9D203F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24544-A6EB-124E-8FD6-7ED413BED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1632"/>
          </a:xfrm>
        </p:spPr>
        <p:txBody>
          <a:bodyPr>
            <a:normAutofit/>
          </a:bodyPr>
          <a:lstStyle/>
          <a:p>
            <a:r>
              <a:rPr lang="en-US" dirty="0"/>
              <a:t>For non-presenters:</a:t>
            </a:r>
          </a:p>
          <a:p>
            <a:pPr lvl="1"/>
            <a:r>
              <a:rPr lang="en-US" dirty="0"/>
              <a:t>Read the required reading and submit reviews.</a:t>
            </a:r>
          </a:p>
          <a:p>
            <a:pPr lvl="1"/>
            <a:r>
              <a:rPr lang="en-US" dirty="0"/>
              <a:t>Attend the lecture and engage in discussion.</a:t>
            </a:r>
          </a:p>
          <a:p>
            <a:pPr lvl="1"/>
            <a:r>
              <a:rPr lang="en-US" dirty="0"/>
              <a:t>Fill in peer review forms (probably an online form)</a:t>
            </a:r>
          </a:p>
          <a:p>
            <a:pPr lvl="2"/>
            <a:r>
              <a:rPr lang="en-US" dirty="0"/>
              <a:t>Comments are not anonymous to me but will be anonymous to the presenters.</a:t>
            </a:r>
          </a:p>
          <a:p>
            <a:pPr lvl="2"/>
            <a:r>
              <a:rPr lang="en-US" dirty="0"/>
              <a:t>Anonymized comments will be given to the presenters.</a:t>
            </a:r>
          </a:p>
          <a:p>
            <a:pPr lvl="2"/>
            <a:r>
              <a:rPr lang="en-US" dirty="0"/>
              <a:t>Please give constructive comments to help each other. Presentation is a very helpful skill for your future career.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517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5A20-62D4-3E47-970D-F102CFCC2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Assignments and 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00328-20A9-7642-AA4D-5515DF30C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49000" cy="5173890"/>
          </a:xfrm>
        </p:spPr>
        <p:txBody>
          <a:bodyPr>
            <a:normAutofit/>
          </a:bodyPr>
          <a:lstStyle/>
          <a:p>
            <a:r>
              <a:rPr lang="en-US" dirty="0"/>
              <a:t>Assignments</a:t>
            </a:r>
          </a:p>
          <a:p>
            <a:pPr lvl="1"/>
            <a:r>
              <a:rPr lang="en-US" dirty="0"/>
              <a:t>Assignment 1 is due this Friday</a:t>
            </a:r>
          </a:p>
          <a:p>
            <a:pPr lvl="1"/>
            <a:r>
              <a:rPr lang="en-US" dirty="0"/>
              <a:t>Assignment 2 is posted and due Sep 30</a:t>
            </a:r>
          </a:p>
          <a:p>
            <a:pPr lvl="1"/>
            <a:endParaRPr lang="en-US" sz="1200" dirty="0"/>
          </a:p>
          <a:p>
            <a:r>
              <a:rPr lang="en-US" dirty="0"/>
              <a:t>Project proposal</a:t>
            </a:r>
          </a:p>
          <a:p>
            <a:pPr lvl="1"/>
            <a:r>
              <a:rPr lang="en-US" dirty="0"/>
              <a:t>Due next Friday (Sep 23). No late submissions.</a:t>
            </a:r>
          </a:p>
          <a:p>
            <a:pPr lvl="1"/>
            <a:r>
              <a:rPr lang="en-US" dirty="0"/>
              <a:t>Requirements</a:t>
            </a:r>
          </a:p>
          <a:p>
            <a:pPr lvl="2"/>
            <a:r>
              <a:rPr lang="en-US" dirty="0"/>
              <a:t>Title / 1-to-2 paragraph descriptions / citing one paper</a:t>
            </a:r>
          </a:p>
          <a:p>
            <a:pPr lvl="1"/>
            <a:r>
              <a:rPr lang="en-US" dirty="0">
                <a:hlinkClick r:id="rId2"/>
              </a:rPr>
              <a:t>A list of example/past projects </a:t>
            </a:r>
            <a:r>
              <a:rPr lang="en-US" dirty="0"/>
              <a:t>is posted on the course website</a:t>
            </a:r>
          </a:p>
          <a:p>
            <a:pPr lvl="1"/>
            <a:r>
              <a:rPr lang="en-US" dirty="0"/>
              <a:t>You are encouraged to start with a research project. You will have the opportunities to make it a literature survey later (before milestone 2).</a:t>
            </a:r>
          </a:p>
        </p:txBody>
      </p:sp>
    </p:spTree>
    <p:extLst>
      <p:ext uri="{BB962C8B-B14F-4D97-AF65-F5344CB8AC3E}">
        <p14:creationId xmlns:p14="http://schemas.microsoft.com/office/powerpoint/2010/main" val="2579409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EEF14-E3DB-BC43-81D5-2A01AFFD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BD529-D1D3-B340-9BF0-71DD2F639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Application: </a:t>
            </a:r>
          </a:p>
          <a:p>
            <a:pPr lvl="1"/>
            <a:r>
              <a:rPr lang="en-US" dirty="0"/>
              <a:t>Prototyping a system that combine humans and computation to solve tasks</a:t>
            </a:r>
          </a:p>
          <a:p>
            <a:pPr lvl="1"/>
            <a:r>
              <a:rPr lang="en-US" dirty="0"/>
              <a:t>Start small, so you can showcase the results with a small number of users </a:t>
            </a:r>
          </a:p>
          <a:p>
            <a:pPr lvl="1"/>
            <a:r>
              <a:rPr lang="en-US" dirty="0"/>
              <a:t>Example: trip planning, nutrition analysis, …</a:t>
            </a:r>
          </a:p>
          <a:p>
            <a:pPr lvl="1"/>
            <a:endParaRPr lang="en-US" sz="200" dirty="0"/>
          </a:p>
          <a:p>
            <a:pPr lvl="1"/>
            <a:endParaRPr lang="en-US" sz="200" dirty="0"/>
          </a:p>
          <a:p>
            <a:r>
              <a:rPr lang="en-US" dirty="0"/>
              <a:t>Designing mechanisms/systems with human involved</a:t>
            </a:r>
          </a:p>
          <a:p>
            <a:pPr lvl="1"/>
            <a:r>
              <a:rPr lang="en-US" dirty="0"/>
              <a:t>Assume certain human behavioral models, design systems/mechanisms that maximize the objective</a:t>
            </a:r>
          </a:p>
          <a:p>
            <a:pPr lvl="1"/>
            <a:r>
              <a:rPr lang="en-US" dirty="0"/>
              <a:t>Example: </a:t>
            </a:r>
          </a:p>
          <a:p>
            <a:pPr lvl="2"/>
            <a:r>
              <a:rPr lang="en-US" dirty="0"/>
              <a:t>Design reputation systems to encourage good behavior</a:t>
            </a:r>
          </a:p>
          <a:p>
            <a:pPr lvl="2"/>
            <a:r>
              <a:rPr lang="en-US" dirty="0"/>
              <a:t>Design news recommendation to mitigate polarization</a:t>
            </a:r>
          </a:p>
          <a:p>
            <a:pPr lvl="1"/>
            <a:r>
              <a:rPr lang="en-US" dirty="0"/>
              <a:t>Key: assume some user models</a:t>
            </a:r>
          </a:p>
          <a:p>
            <a:pPr lvl="2"/>
            <a:r>
              <a:rPr lang="en-US" dirty="0"/>
              <a:t>Conduct theoretical analysis, or</a:t>
            </a:r>
          </a:p>
          <a:p>
            <a:pPr lvl="2"/>
            <a:r>
              <a:rPr lang="en-US" dirty="0"/>
              <a:t>Run simulations that assume users behave as the model suggests</a:t>
            </a:r>
          </a:p>
          <a:p>
            <a:pPr lvl="2"/>
            <a:r>
              <a:rPr lang="en-US" dirty="0"/>
              <a:t>Could study multiple user models, and explore how that impacts the design</a:t>
            </a:r>
          </a:p>
        </p:txBody>
      </p:sp>
    </p:spTree>
    <p:extLst>
      <p:ext uri="{BB962C8B-B14F-4D97-AF65-F5344CB8AC3E}">
        <p14:creationId xmlns:p14="http://schemas.microsoft.com/office/powerpoint/2010/main" val="397403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EEF14-E3DB-BC43-81D5-2A01AFFD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BD529-D1D3-B340-9BF0-71DD2F639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353801" cy="5032375"/>
          </a:xfrm>
        </p:spPr>
        <p:txBody>
          <a:bodyPr>
            <a:normAutofit/>
          </a:bodyPr>
          <a:lstStyle/>
          <a:p>
            <a:r>
              <a:rPr lang="en-US" dirty="0"/>
              <a:t>Impacts of human behavior to standard systems</a:t>
            </a:r>
            <a:endParaRPr lang="en-US" sz="2800" dirty="0"/>
          </a:p>
          <a:p>
            <a:pPr lvl="1"/>
            <a:r>
              <a:rPr lang="en-US" dirty="0"/>
              <a:t>We have looked at label aggregation and will look at incentive design that assume standard human behavior</a:t>
            </a:r>
          </a:p>
          <a:p>
            <a:pPr lvl="1"/>
            <a:r>
              <a:rPr lang="en-US" dirty="0"/>
              <a:t>Explore what happens when humans don’t behave according to the assumption</a:t>
            </a:r>
          </a:p>
          <a:p>
            <a:pPr lvl="1"/>
            <a:r>
              <a:rPr lang="en-US" dirty="0"/>
              <a:t>Study the possible manipulation or adversarial attack to sabotage the system</a:t>
            </a:r>
          </a:p>
          <a:p>
            <a:pPr lvl="1"/>
            <a:r>
              <a:rPr lang="en-US" dirty="0"/>
              <a:t>Study the design of robust systems that are robust to attacks</a:t>
            </a:r>
          </a:p>
          <a:p>
            <a:pPr lvl="1"/>
            <a:endParaRPr lang="en-US" sz="200" dirty="0"/>
          </a:p>
          <a:p>
            <a:r>
              <a:rPr lang="en-US" dirty="0"/>
              <a:t>Understanding human behavior</a:t>
            </a:r>
          </a:p>
          <a:p>
            <a:pPr lvl="1"/>
            <a:r>
              <a:rPr lang="en-US" dirty="0"/>
              <a:t>Crawl data from the Web or utilize the public datasets</a:t>
            </a:r>
          </a:p>
          <a:p>
            <a:pPr lvl="1"/>
            <a:r>
              <a:rPr lang="en-US" dirty="0"/>
              <a:t>Study how humans behave using the data </a:t>
            </a:r>
          </a:p>
          <a:p>
            <a:pPr lvl="1"/>
            <a:r>
              <a:rPr lang="en-US" dirty="0"/>
              <a:t>You might also run behavioral experiments itself</a:t>
            </a:r>
          </a:p>
          <a:p>
            <a:pPr lvl="2"/>
            <a:r>
              <a:rPr lang="en-US" dirty="0"/>
              <a:t>Not recommended (due to logistical complexity), and please talk to me early if you want to do so</a:t>
            </a:r>
          </a:p>
        </p:txBody>
      </p:sp>
    </p:spTree>
    <p:extLst>
      <p:ext uri="{BB962C8B-B14F-4D97-AF65-F5344CB8AC3E}">
        <p14:creationId xmlns:p14="http://schemas.microsoft.com/office/powerpoint/2010/main" val="233515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EEF14-E3DB-BC43-81D5-2A01AFFD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BD529-D1D3-B340-9BF0-71DD2F639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353801" cy="5032375"/>
          </a:xfrm>
        </p:spPr>
        <p:txBody>
          <a:bodyPr>
            <a:normAutofit/>
          </a:bodyPr>
          <a:lstStyle/>
          <a:p>
            <a:r>
              <a:rPr lang="en-US" dirty="0"/>
              <a:t>There is flexibility on </a:t>
            </a:r>
            <a:r>
              <a:rPr lang="en-US"/>
              <a:t>the project topic</a:t>
            </a:r>
            <a:endParaRPr lang="en-US" dirty="0"/>
          </a:p>
          <a:p>
            <a:pPr lvl="1"/>
            <a:r>
              <a:rPr lang="en-US" dirty="0"/>
              <a:t>Need to be relevant to the course and have strong human components</a:t>
            </a:r>
          </a:p>
          <a:p>
            <a:pPr lvl="1"/>
            <a:r>
              <a:rPr lang="en-US" dirty="0"/>
              <a:t>I’ll make the final call on whether it’s related to the course</a:t>
            </a:r>
          </a:p>
          <a:p>
            <a:pPr lvl="1"/>
            <a:endParaRPr lang="en-US" dirty="0"/>
          </a:p>
          <a:p>
            <a:r>
              <a:rPr lang="en-US" dirty="0"/>
              <a:t>You can still change the topic before milestone 1</a:t>
            </a:r>
          </a:p>
          <a:p>
            <a:r>
              <a:rPr lang="en-US" dirty="0"/>
              <a:t>You can convert a research project to an extensive literature survey before milestone 2</a:t>
            </a:r>
          </a:p>
        </p:txBody>
      </p:sp>
    </p:spTree>
    <p:extLst>
      <p:ext uri="{BB962C8B-B14F-4D97-AF65-F5344CB8AC3E}">
        <p14:creationId xmlns:p14="http://schemas.microsoft.com/office/powerpoint/2010/main" val="3847105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23566</TotalTime>
  <Words>2439</Words>
  <Application>Microsoft Macintosh PowerPoint</Application>
  <PresentationFormat>Widescreen</PresentationFormat>
  <Paragraphs>604</Paragraphs>
  <Slides>49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Lecture 6  Label Aggregation Wrap-Up &amp; Biases in Human-Generated Data</vt:lpstr>
      <vt:lpstr>Logistics: Presentation</vt:lpstr>
      <vt:lpstr>Logistics: Presentation</vt:lpstr>
      <vt:lpstr>Logistics: Presentation</vt:lpstr>
      <vt:lpstr>Logistics: Presentation</vt:lpstr>
      <vt:lpstr>Logistics: Assignments and Project Proposal</vt:lpstr>
      <vt:lpstr>Logistics: Project Proposal</vt:lpstr>
      <vt:lpstr>Logistics: Project Proposal</vt:lpstr>
      <vt:lpstr>Logistics: Project Proposal</vt:lpstr>
      <vt:lpstr>Lecture Today</vt:lpstr>
      <vt:lpstr>What We Learned So Far in Label Aggregation</vt:lpstr>
      <vt:lpstr>One more example:</vt:lpstr>
      <vt:lpstr>Entropy (Information Entropy)</vt:lpstr>
      <vt:lpstr>Principle of Maximum Entropy</vt:lpstr>
      <vt:lpstr>How does this apply to label aggregation?</vt:lpstr>
      <vt:lpstr>Setting</vt:lpstr>
      <vt:lpstr>Apply the Maximum Entropy Principle</vt:lpstr>
      <vt:lpstr>PowerPoint Presentation</vt:lpstr>
      <vt:lpstr>PowerPoint Presentation</vt:lpstr>
      <vt:lpstr>PowerPoint Presentation</vt:lpstr>
      <vt:lpstr>Solving the Optimization</vt:lpstr>
      <vt:lpstr>An interesting way of looking at label aggregation</vt:lpstr>
      <vt:lpstr>Additional Details on the Technical Insights</vt:lpstr>
      <vt:lpstr>A Recap on Label Aggregation</vt:lpstr>
      <vt:lpstr>The Approaches We Covered</vt:lpstr>
      <vt:lpstr>General Discussion on Label Aggregation</vt:lpstr>
      <vt:lpstr>Concerns on  Human as Data Sources</vt:lpstr>
      <vt:lpstr>Machine Learning Lifecycle</vt:lpstr>
      <vt:lpstr>Machine Learning Lifecycle</vt:lpstr>
      <vt:lpstr>Machine Learning Lifecycle</vt:lpstr>
      <vt:lpstr>Assumption of (Supervise) Machine Learning</vt:lpstr>
      <vt:lpstr>Task: Acquire Image Labels [Otterbacher et al. 2019]</vt:lpstr>
      <vt:lpstr>Microsoft Release a Twitter Chatbot in 2016</vt:lpstr>
      <vt:lpstr>Microsoft Release a Twitter Chatbot in 2016</vt:lpstr>
      <vt:lpstr>More Examples</vt:lpstr>
      <vt:lpstr>More Examples</vt:lpstr>
      <vt:lpstr>Stereotype Mirroring and Exaggeration</vt:lpstr>
      <vt:lpstr>Consequences of Biases</vt:lpstr>
      <vt:lpstr>Can we just model the bias and de-bias it afterwards?</vt:lpstr>
      <vt:lpstr>Bandit Learning with Biased Feedback</vt:lpstr>
      <vt:lpstr>User Generated Content Platforms</vt:lpstr>
      <vt:lpstr>Users’ Feedback Might Be Biased</vt:lpstr>
      <vt:lpstr>Main Results</vt:lpstr>
      <vt:lpstr>Obtaining Good Data –  Filtering and Balancing Dataset</vt:lpstr>
      <vt:lpstr>Discussions</vt:lpstr>
      <vt:lpstr>Addressing Biases and Fairness</vt:lpstr>
      <vt:lpstr>Addressing Biases and Fairness</vt:lpstr>
      <vt:lpstr>Addressing Biases and Fairness</vt:lpstr>
      <vt:lpstr>Seeing things from the other side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3141</cp:revision>
  <cp:lastPrinted>2019-09-11T20:53:14Z</cp:lastPrinted>
  <dcterms:created xsi:type="dcterms:W3CDTF">2017-08-24T15:35:37Z</dcterms:created>
  <dcterms:modified xsi:type="dcterms:W3CDTF">2022-09-15T18:43:02Z</dcterms:modified>
</cp:coreProperties>
</file>